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56"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85D4E3-29D1-4A1E-AD74-69B89A86967E}" type="datetimeFigureOut">
              <a:rPr lang="it-IT" smtClean="0"/>
              <a:pPr/>
              <a:t>29/01/2015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1BF7C1-6819-4166-851C-F1943E48D79B}" type="slidenum">
              <a:rPr lang="it-IT" smtClean="0"/>
              <a:pPr/>
              <a:t>‹N›</a:t>
            </a:fld>
            <a:endParaRPr lang="it-IT"/>
          </a:p>
        </p:txBody>
      </p:sp>
    </p:spTree>
    <p:extLst>
      <p:ext uri="{BB962C8B-B14F-4D97-AF65-F5344CB8AC3E}">
        <p14:creationId xmlns:p14="http://schemas.microsoft.com/office/powerpoint/2010/main" xmlns="" val="3523531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61BF7C1-6819-4166-851C-F1943E48D79B}" type="slidenum">
              <a:rPr lang="it-IT" smtClean="0"/>
              <a:pPr/>
              <a:t>1</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61BF7C1-6819-4166-851C-F1943E48D79B}" type="slidenum">
              <a:rPr lang="it-IT" smtClean="0"/>
              <a:pPr/>
              <a:t>2</a:t>
            </a:fld>
            <a:endParaRPr lang="it-IT"/>
          </a:p>
        </p:txBody>
      </p:sp>
    </p:spTree>
    <p:extLst>
      <p:ext uri="{BB962C8B-B14F-4D97-AF65-F5344CB8AC3E}">
        <p14:creationId xmlns:p14="http://schemas.microsoft.com/office/powerpoint/2010/main" xmlns="" val="10850275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61BF7C1-6819-4166-851C-F1943E48D79B}" type="slidenum">
              <a:rPr lang="it-IT" smtClean="0"/>
              <a:pPr/>
              <a:t>3</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61BF7C1-6819-4166-851C-F1943E48D79B}" type="slidenum">
              <a:rPr lang="it-IT" smtClean="0"/>
              <a:pPr/>
              <a:t>4</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61BF7C1-6819-4166-851C-F1943E48D79B}" type="slidenum">
              <a:rPr lang="it-IT" smtClean="0"/>
              <a:pPr/>
              <a:t>5</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61BF7C1-6819-4166-851C-F1943E48D79B}" type="slidenum">
              <a:rPr lang="it-IT" smtClean="0"/>
              <a:pPr/>
              <a:t>6</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61BF7C1-6819-4166-851C-F1943E48D79B}" type="slidenum">
              <a:rPr lang="it-IT" smtClean="0"/>
              <a:pPr/>
              <a:t>7</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61BF7C1-6819-4166-851C-F1943E48D79B}" type="slidenum">
              <a:rPr lang="it-IT" smtClean="0"/>
              <a:pPr/>
              <a:t>8</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B7835317-6B66-4C39-9AF4-BF748F742757}" type="datetimeFigureOut">
              <a:rPr lang="it-IT" smtClean="0"/>
              <a:pPr/>
              <a:t>29/01/2015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2574225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7835317-6B66-4C39-9AF4-BF748F742757}" type="datetimeFigureOut">
              <a:rPr lang="it-IT" smtClean="0"/>
              <a:pPr/>
              <a:t>29/01/2015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2247738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7835317-6B66-4C39-9AF4-BF748F742757}" type="datetimeFigureOut">
              <a:rPr lang="it-IT" smtClean="0"/>
              <a:pPr/>
              <a:t>29/01/2015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1968212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7835317-6B66-4C39-9AF4-BF748F742757}" type="datetimeFigureOut">
              <a:rPr lang="it-IT" smtClean="0"/>
              <a:pPr/>
              <a:t>29/01/2015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207806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B7835317-6B66-4C39-9AF4-BF748F742757}" type="datetimeFigureOut">
              <a:rPr lang="it-IT" smtClean="0"/>
              <a:pPr/>
              <a:t>29/01/2015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963870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7835317-6B66-4C39-9AF4-BF748F742757}" type="datetimeFigureOut">
              <a:rPr lang="it-IT" smtClean="0"/>
              <a:pPr/>
              <a:t>29/01/2015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2361420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7835317-6B66-4C39-9AF4-BF748F742757}" type="datetimeFigureOut">
              <a:rPr lang="it-IT" smtClean="0"/>
              <a:pPr/>
              <a:t>29/01/2015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2521693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B7835317-6B66-4C39-9AF4-BF748F742757}" type="datetimeFigureOut">
              <a:rPr lang="it-IT" smtClean="0"/>
              <a:pPr/>
              <a:t>29/01/2015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665526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7835317-6B66-4C39-9AF4-BF748F742757}" type="datetimeFigureOut">
              <a:rPr lang="it-IT" smtClean="0"/>
              <a:pPr/>
              <a:t>29/01/2015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3285177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B7835317-6B66-4C39-9AF4-BF748F742757}" type="datetimeFigureOut">
              <a:rPr lang="it-IT" smtClean="0"/>
              <a:pPr/>
              <a:t>29/01/2015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3994291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B7835317-6B66-4C39-9AF4-BF748F742757}" type="datetimeFigureOut">
              <a:rPr lang="it-IT" smtClean="0"/>
              <a:pPr/>
              <a:t>29/01/2015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2326891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835317-6B66-4C39-9AF4-BF748F742757}" type="datetimeFigureOut">
              <a:rPr lang="it-IT" smtClean="0"/>
              <a:pPr/>
              <a:t>29/01/2015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3AE3C-868B-4954-9D4B-88EFEB0BCC55}" type="slidenum">
              <a:rPr lang="it-IT" smtClean="0"/>
              <a:pPr/>
              <a:t>‹N›</a:t>
            </a:fld>
            <a:endParaRPr lang="it-IT"/>
          </a:p>
        </p:txBody>
      </p:sp>
    </p:spTree>
    <p:extLst>
      <p:ext uri="{BB962C8B-B14F-4D97-AF65-F5344CB8AC3E}">
        <p14:creationId xmlns:p14="http://schemas.microsoft.com/office/powerpoint/2010/main" xmlns="" val="840865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404665"/>
            <a:ext cx="7772400" cy="3195786"/>
          </a:xfrm>
        </p:spPr>
        <p:txBody>
          <a:bodyPr>
            <a:normAutofit/>
          </a:bodyPr>
          <a:lstStyle/>
          <a:p>
            <a:r>
              <a:rPr lang="it-IT" dirty="0" smtClean="0"/>
              <a:t/>
            </a:r>
            <a:br>
              <a:rPr lang="it-IT" dirty="0" smtClean="0"/>
            </a:br>
            <a:r>
              <a:rPr lang="it-IT" dirty="0" smtClean="0"/>
              <a:t/>
            </a:r>
            <a:br>
              <a:rPr lang="it-IT" dirty="0" smtClean="0"/>
            </a:br>
            <a:r>
              <a:rPr lang="it-IT" sz="3800" dirty="0" smtClean="0"/>
              <a:t>Separazioni e divorzi davanti all'Ufficiale di Stato Civile del Comune di Bastia Umbra</a:t>
            </a:r>
            <a:endParaRPr lang="it-IT" sz="3800" dirty="0"/>
          </a:p>
        </p:txBody>
      </p:sp>
      <p:sp>
        <p:nvSpPr>
          <p:cNvPr id="3" name="Sottotitolo 2"/>
          <p:cNvSpPr>
            <a:spLocks noGrp="1"/>
          </p:cNvSpPr>
          <p:nvPr>
            <p:ph type="subTitle" idx="1"/>
          </p:nvPr>
        </p:nvSpPr>
        <p:spPr>
          <a:xfrm>
            <a:off x="1371600" y="6021288"/>
            <a:ext cx="6400800" cy="288032"/>
          </a:xfrm>
        </p:spPr>
        <p:txBody>
          <a:bodyPr>
            <a:normAutofit fontScale="47500" lnSpcReduction="20000"/>
          </a:bodyPr>
          <a:lstStyle/>
          <a:p>
            <a:r>
              <a:rPr lang="it-IT" dirty="0" smtClean="0"/>
              <a:t>ART. 12 D.L. 132/2014 CONVERTITO CON MODIFICAZIONE L. 162/2014</a:t>
            </a:r>
            <a:endParaRPr lang="it-IT"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627784" y="3501008"/>
            <a:ext cx="3712706" cy="230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879873" y="404664"/>
            <a:ext cx="1066800" cy="14017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917937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18058"/>
          </a:xfrm>
        </p:spPr>
        <p:txBody>
          <a:bodyPr>
            <a:normAutofit fontScale="90000"/>
          </a:bodyPr>
          <a:lstStyle/>
          <a:p>
            <a:pPr lvl="0">
              <a:spcBef>
                <a:spcPct val="20000"/>
              </a:spcBef>
            </a:pPr>
            <a:r>
              <a:rPr lang="it-IT" sz="1700" dirty="0">
                <a:solidFill>
                  <a:prstClr val="black">
                    <a:tint val="75000"/>
                  </a:prstClr>
                </a:solidFill>
                <a:ea typeface="+mn-ea"/>
                <a:cs typeface="+mn-cs"/>
              </a:rPr>
              <a:t/>
            </a:r>
            <a:br>
              <a:rPr lang="it-IT" sz="1700" dirty="0">
                <a:solidFill>
                  <a:prstClr val="black">
                    <a:tint val="75000"/>
                  </a:prstClr>
                </a:solidFill>
                <a:ea typeface="+mn-ea"/>
                <a:cs typeface="+mn-cs"/>
              </a:rPr>
            </a:br>
            <a:r>
              <a:rPr lang="it-IT" sz="1700" dirty="0">
                <a:solidFill>
                  <a:prstClr val="black">
                    <a:tint val="75000"/>
                  </a:prstClr>
                </a:solidFill>
              </a:rPr>
              <a:t>ART. 12 D.L. 132/2014 CONVERTITO CON MODIFICAZIONE L. 162/2014</a:t>
            </a:r>
            <a:endParaRPr lang="it-IT" dirty="0"/>
          </a:p>
        </p:txBody>
      </p:sp>
      <p:sp>
        <p:nvSpPr>
          <p:cNvPr id="3" name="Segnaposto contenuto 2"/>
          <p:cNvSpPr>
            <a:spLocks noGrp="1"/>
          </p:cNvSpPr>
          <p:nvPr>
            <p:ph idx="1"/>
          </p:nvPr>
        </p:nvSpPr>
        <p:spPr>
          <a:xfrm>
            <a:off x="395536" y="764704"/>
            <a:ext cx="8424936" cy="5361459"/>
          </a:xfrm>
        </p:spPr>
        <p:txBody>
          <a:bodyPr>
            <a:noAutofit/>
          </a:bodyPr>
          <a:lstStyle/>
          <a:p>
            <a:pPr marL="0" indent="0">
              <a:buNone/>
            </a:pPr>
            <a:r>
              <a:rPr lang="it-IT" sz="2000" dirty="0" smtClean="0"/>
              <a:t>I coniugi, ai sensi dell’art. 12 D.L. 132/2014 convertito con L.162/2014 - in vigore dall'11 dicembre 2014 - possono concludere, innanzi al Sindaco, quale ufficiale dello stato civile del comune di residenza di uno di loro o del comune presso cui è iscritto o trascritto l'atto di matrimonio, con l'assistenza facoltativa di un avvocato, un accordo:</a:t>
            </a:r>
          </a:p>
          <a:p>
            <a:pPr marL="0" indent="0">
              <a:buNone/>
            </a:pPr>
            <a:r>
              <a:rPr lang="it-IT" sz="2000" dirty="0" smtClean="0"/>
              <a:t>-	 di separazione personale</a:t>
            </a:r>
          </a:p>
          <a:p>
            <a:pPr marL="0" indent="0">
              <a:buNone/>
            </a:pPr>
            <a:r>
              <a:rPr lang="it-IT" sz="2000" dirty="0" smtClean="0"/>
              <a:t>-	di scioglimento o di cessazione degli effetti civili del matrimonio, 	quando è stata 	pronunciata con sentenza passata in giudicato la 	separazione giudiziale fra i coniugi, 	ovvero è stata omologata la 	separazione consensuale</a:t>
            </a:r>
          </a:p>
          <a:p>
            <a:pPr marL="0" indent="0">
              <a:buNone/>
            </a:pPr>
            <a:r>
              <a:rPr lang="it-IT" sz="2000" dirty="0" smtClean="0"/>
              <a:t>-	di modifica delle condizioni di separazione o di divorzio.</a:t>
            </a:r>
          </a:p>
          <a:p>
            <a:pPr marL="0" indent="0">
              <a:buNone/>
            </a:pPr>
            <a:r>
              <a:rPr lang="it-IT" sz="2000" dirty="0" smtClean="0"/>
              <a:t>Le disposizioni di cui al presente articolo non si applicano in presenza di figli minori, di figli maggiorenni incapaci o portatori di handicap grave ai sensi dell'articolo 3, comma 3, della legge 5 febbraio 1992, n. 104, ovvero economicamente non autosufficienti.</a:t>
            </a:r>
          </a:p>
          <a:p>
            <a:endParaRPr lang="it-IT" sz="2000" dirty="0" smtClean="0"/>
          </a:p>
        </p:txBody>
      </p:sp>
    </p:spTree>
    <p:extLst>
      <p:ext uri="{BB962C8B-B14F-4D97-AF65-F5344CB8AC3E}">
        <p14:creationId xmlns:p14="http://schemas.microsoft.com/office/powerpoint/2010/main" xmlns="" val="3407672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76672"/>
            <a:ext cx="8229600" cy="432048"/>
          </a:xfrm>
        </p:spPr>
        <p:txBody>
          <a:bodyPr/>
          <a:lstStyle/>
          <a:p>
            <a:r>
              <a:rPr lang="it-IT" sz="1500" dirty="0">
                <a:solidFill>
                  <a:prstClr val="black">
                    <a:tint val="75000"/>
                  </a:prstClr>
                </a:solidFill>
              </a:rPr>
              <a:t>ART. 12 D.L. 132/2014 CONVERTITO CON MODIFICAZIONE L. 162/2014</a:t>
            </a:r>
            <a:endParaRPr lang="it-IT" dirty="0"/>
          </a:p>
        </p:txBody>
      </p:sp>
      <p:sp>
        <p:nvSpPr>
          <p:cNvPr id="3" name="Segnaposto contenuto 2"/>
          <p:cNvSpPr>
            <a:spLocks noGrp="1"/>
          </p:cNvSpPr>
          <p:nvPr>
            <p:ph idx="1"/>
          </p:nvPr>
        </p:nvSpPr>
        <p:spPr>
          <a:xfrm>
            <a:off x="457200" y="908720"/>
            <a:ext cx="8229600" cy="5472608"/>
          </a:xfrm>
        </p:spPr>
        <p:txBody>
          <a:bodyPr>
            <a:normAutofit fontScale="55000" lnSpcReduction="20000"/>
          </a:bodyPr>
          <a:lstStyle/>
          <a:p>
            <a:pPr marL="0" indent="0">
              <a:buNone/>
            </a:pPr>
            <a:r>
              <a:rPr lang="it-IT" sz="3600" dirty="0" smtClean="0"/>
              <a:t>L'ufficiale dello stato civile riceve da ciascuna delle parti personalmente, con l'assistenza facoltativa di un avvocato, la dichiarazione che esse vogliono separarsi ovvero far cessare gli effetti civili del matrimonio o ottenerne lo scioglimento secondo condizioni tra di esse concordate. </a:t>
            </a:r>
          </a:p>
          <a:p>
            <a:pPr marL="0" indent="0">
              <a:buNone/>
            </a:pPr>
            <a:r>
              <a:rPr lang="it-IT" sz="3600" dirty="0" smtClean="0"/>
              <a:t>Allo stesso modo si procede per la modifica delle condizioni di separazione o di divorzio.</a:t>
            </a:r>
          </a:p>
          <a:p>
            <a:pPr marL="0" indent="0">
              <a:buNone/>
            </a:pPr>
            <a:endParaRPr lang="it-IT" sz="3600" dirty="0" smtClean="0"/>
          </a:p>
          <a:p>
            <a:pPr marL="0" indent="0">
              <a:buNone/>
            </a:pPr>
            <a:r>
              <a:rPr lang="it-IT" sz="3600" dirty="0" smtClean="0"/>
              <a:t>L'accordo non può contenere patti di trasferimento patrimoniale. L'atto contenente l'accordo è compilato e sottoscritto immediatamente dopo il ricevimento delle dichiarazioni di cui al presente comma. L'accordo tiene luogo dei provvedimenti giudiziali che definiscono i procedimenti di separazione personale, di cessazione degli effetti civili del matrimonio, di scioglimento del matrimonio e di modifica delle condizioni di separazione o di divorzio. Nei soli casi di separazione personale, ovvero di cessazione degli effetti civili del matrimonio o di scioglimento del matrimonio secondo condizioni concordate, l'ufficiale dello stato civile, quando riceve le dichiarazioni dei coniugi, li invita a comparire di fronte a sé non prima di trenta giorni dalla ricezione per la conferma dell'accordo. La mancata comparizione equivale a mancata conferma dell'accordo. All’atto della conclusione dell’accordo dovrà essere corrisposto il diritto fisso pari a </a:t>
            </a:r>
          </a:p>
          <a:p>
            <a:pPr marL="0" indent="0">
              <a:buNone/>
            </a:pPr>
            <a:r>
              <a:rPr lang="it-IT" sz="3600" dirty="0" smtClean="0"/>
              <a:t>(€ 16,00), con pagamento in contanti</a:t>
            </a:r>
            <a:r>
              <a:rPr lang="it-IT" dirty="0" smtClean="0"/>
              <a:t>.</a:t>
            </a:r>
          </a:p>
          <a:p>
            <a:pPr marL="0" indent="0">
              <a:buNone/>
            </a:pPr>
            <a:endParaRPr lang="it-IT" dirty="0" smtClean="0"/>
          </a:p>
          <a:p>
            <a:pPr marL="0" indent="0">
              <a:buNone/>
            </a:pPr>
            <a:endParaRPr lang="it-IT" dirty="0"/>
          </a:p>
        </p:txBody>
      </p:sp>
    </p:spTree>
    <p:extLst>
      <p:ext uri="{BB962C8B-B14F-4D97-AF65-F5344CB8AC3E}">
        <p14:creationId xmlns:p14="http://schemas.microsoft.com/office/powerpoint/2010/main" xmlns="" val="448857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7"/>
            <a:ext cx="8229600" cy="1387774"/>
          </a:xfrm>
        </p:spPr>
        <p:txBody>
          <a:bodyPr>
            <a:normAutofit fontScale="90000"/>
          </a:bodyPr>
          <a:lstStyle/>
          <a:p>
            <a:r>
              <a:rPr lang="it-IT" dirty="0" smtClean="0"/>
              <a:t/>
            </a:r>
            <a:br>
              <a:rPr lang="it-IT" dirty="0" smtClean="0"/>
            </a:br>
            <a:r>
              <a:rPr lang="it-IT" dirty="0"/>
              <a:t/>
            </a:r>
            <a:br>
              <a:rPr lang="it-IT" dirty="0"/>
            </a:br>
            <a:r>
              <a:rPr lang="it-IT" dirty="0" smtClean="0"/>
              <a:t/>
            </a:r>
            <a:br>
              <a:rPr lang="it-IT" dirty="0" smtClean="0"/>
            </a:br>
            <a:r>
              <a:rPr lang="it-IT" dirty="0"/>
              <a:t/>
            </a:r>
            <a:br>
              <a:rPr lang="it-IT" dirty="0"/>
            </a:br>
            <a:endParaRPr lang="it-IT" dirty="0"/>
          </a:p>
        </p:txBody>
      </p:sp>
      <p:sp>
        <p:nvSpPr>
          <p:cNvPr id="3" name="Segnaposto contenuto 2"/>
          <p:cNvSpPr>
            <a:spLocks noGrp="1"/>
          </p:cNvSpPr>
          <p:nvPr>
            <p:ph idx="1"/>
          </p:nvPr>
        </p:nvSpPr>
        <p:spPr>
          <a:xfrm>
            <a:off x="457200" y="2204864"/>
            <a:ext cx="8229600" cy="3921299"/>
          </a:xfrm>
        </p:spPr>
        <p:txBody>
          <a:bodyPr/>
          <a:lstStyle/>
          <a:p>
            <a:pPr marL="0" indent="0" algn="ctr">
              <a:buNone/>
            </a:pPr>
            <a:r>
              <a:rPr lang="it-IT" dirty="0" smtClean="0"/>
              <a:t>Separazioni e divorzi davanti all'avvocato</a:t>
            </a:r>
          </a:p>
          <a:p>
            <a:pPr marL="0" indent="0" algn="ctr">
              <a:buNone/>
            </a:pPr>
            <a:r>
              <a:rPr lang="it-IT" sz="1200" dirty="0" smtClean="0"/>
              <a:t>ART. 6  D.L. 132/2014 CONVERTITO CON MODIFICAZIONE L. 162/2014</a:t>
            </a:r>
          </a:p>
          <a:p>
            <a:pPr marL="0" indent="0" algn="ctr">
              <a:buNone/>
            </a:pPr>
            <a:endParaRPr lang="it-IT" dirty="0" smtClean="0"/>
          </a:p>
          <a:p>
            <a:pPr marL="0" indent="0">
              <a:buNone/>
            </a:pPr>
            <a:endParaRPr lang="it-IT"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038600" y="260648"/>
            <a:ext cx="1066800" cy="14017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699792" y="3499847"/>
            <a:ext cx="3909244" cy="259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2191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60648"/>
            <a:ext cx="8229600" cy="288032"/>
          </a:xfrm>
        </p:spPr>
        <p:txBody>
          <a:bodyPr>
            <a:normAutofit fontScale="90000"/>
          </a:bodyPr>
          <a:lstStyle/>
          <a:p>
            <a:pPr lvl="0">
              <a:spcBef>
                <a:spcPct val="20000"/>
              </a:spcBef>
            </a:pPr>
            <a:r>
              <a:rPr lang="it-IT" sz="1200" dirty="0" smtClean="0">
                <a:solidFill>
                  <a:prstClr val="black"/>
                </a:solidFill>
                <a:ea typeface="+mn-ea"/>
                <a:cs typeface="+mn-cs"/>
              </a:rPr>
              <a:t/>
            </a:r>
            <a:br>
              <a:rPr lang="it-IT" sz="1200" dirty="0" smtClean="0">
                <a:solidFill>
                  <a:prstClr val="black"/>
                </a:solidFill>
                <a:ea typeface="+mn-ea"/>
                <a:cs typeface="+mn-cs"/>
              </a:rPr>
            </a:br>
            <a:r>
              <a:rPr lang="it-IT" sz="1200" dirty="0" smtClean="0">
                <a:solidFill>
                  <a:prstClr val="black"/>
                </a:solidFill>
                <a:ea typeface="+mn-ea"/>
                <a:cs typeface="+mn-cs"/>
              </a:rPr>
              <a:t/>
            </a:r>
            <a:br>
              <a:rPr lang="it-IT" sz="1200" dirty="0" smtClean="0">
                <a:solidFill>
                  <a:prstClr val="black"/>
                </a:solidFill>
                <a:ea typeface="+mn-ea"/>
                <a:cs typeface="+mn-cs"/>
              </a:rPr>
            </a:br>
            <a:r>
              <a:rPr lang="it-IT" sz="1200" dirty="0">
                <a:solidFill>
                  <a:prstClr val="black"/>
                </a:solidFill>
                <a:ea typeface="+mn-ea"/>
                <a:cs typeface="+mn-cs"/>
              </a:rPr>
              <a:t/>
            </a:r>
            <a:br>
              <a:rPr lang="it-IT" sz="1200" dirty="0">
                <a:solidFill>
                  <a:prstClr val="black"/>
                </a:solidFill>
                <a:ea typeface="+mn-ea"/>
                <a:cs typeface="+mn-cs"/>
              </a:rPr>
            </a:br>
            <a:r>
              <a:rPr lang="it-IT" sz="1200" dirty="0" smtClean="0">
                <a:solidFill>
                  <a:prstClr val="black"/>
                </a:solidFill>
                <a:ea typeface="+mn-ea"/>
                <a:cs typeface="+mn-cs"/>
              </a:rPr>
              <a:t/>
            </a:r>
            <a:br>
              <a:rPr lang="it-IT" sz="1200" dirty="0" smtClean="0">
                <a:solidFill>
                  <a:prstClr val="black"/>
                </a:solidFill>
                <a:ea typeface="+mn-ea"/>
                <a:cs typeface="+mn-cs"/>
              </a:rPr>
            </a:br>
            <a:r>
              <a:rPr lang="it-IT" sz="1200" dirty="0" smtClean="0">
                <a:solidFill>
                  <a:prstClr val="black"/>
                </a:solidFill>
                <a:ea typeface="+mn-ea"/>
                <a:cs typeface="+mn-cs"/>
              </a:rPr>
              <a:t>ART</a:t>
            </a:r>
            <a:r>
              <a:rPr lang="it-IT" sz="1200" dirty="0">
                <a:solidFill>
                  <a:prstClr val="black"/>
                </a:solidFill>
                <a:ea typeface="+mn-ea"/>
                <a:cs typeface="+mn-cs"/>
              </a:rPr>
              <a:t>. 6  D.L. 132/2014 CONVERTITO CON MODIFICAZIONE L. 162/2014</a:t>
            </a:r>
            <a:br>
              <a:rPr lang="it-IT" sz="1200" dirty="0">
                <a:solidFill>
                  <a:prstClr val="black"/>
                </a:solidFill>
                <a:ea typeface="+mn-ea"/>
                <a:cs typeface="+mn-cs"/>
              </a:rPr>
            </a:br>
            <a:endParaRPr lang="it-IT" dirty="0"/>
          </a:p>
        </p:txBody>
      </p:sp>
      <p:sp>
        <p:nvSpPr>
          <p:cNvPr id="3" name="Segnaposto contenuto 2"/>
          <p:cNvSpPr>
            <a:spLocks noGrp="1"/>
          </p:cNvSpPr>
          <p:nvPr>
            <p:ph idx="1"/>
          </p:nvPr>
        </p:nvSpPr>
        <p:spPr>
          <a:xfrm>
            <a:off x="457200" y="764704"/>
            <a:ext cx="8229600" cy="5361459"/>
          </a:xfrm>
        </p:spPr>
        <p:txBody>
          <a:bodyPr>
            <a:normAutofit fontScale="55000" lnSpcReduction="20000"/>
          </a:bodyPr>
          <a:lstStyle/>
          <a:p>
            <a:pPr marL="0" indent="0">
              <a:buNone/>
            </a:pPr>
            <a:r>
              <a:rPr lang="it-IT" dirty="0" smtClean="0"/>
              <a:t>La convenzione di negoziazione assistita da almeno un avvocato per parte, ai sensi dell’art. 6 D.L 132/2014 convertito con L.162/2014- in vigore dall'11 novembre 2014 - può essere conclusa tra coniugi al fine di raggiungere una soluzione consensuale di separazione personale, di scioglimento o di cessazione degli effetti civili del matrimonio quando è stata pronunciata con sentenza passata in giudicato la separazione giudiziale fra i coniugi, ovvero è stata omologata la separazione consensuale di modifica delle condizioni di separazione o di divorzio.</a:t>
            </a:r>
          </a:p>
          <a:p>
            <a:pPr marL="0" indent="0">
              <a:buNone/>
            </a:pPr>
            <a:endParaRPr lang="it-IT" dirty="0" smtClean="0"/>
          </a:p>
          <a:p>
            <a:pPr marL="0" indent="0">
              <a:buNone/>
            </a:pPr>
            <a:r>
              <a:rPr lang="it-IT" dirty="0" smtClean="0"/>
              <a:t>In mancanza di figli minori, di figli maggiorenni incapaci o portatori di handicap grave ai sensi dell'articolo 3, comma 3, della legge 5 febbraio 1992, n. 104, ovvero economicamente non autosufficienti, l'accordo raggiunto a seguito di convenzione di negoziazione assistita è trasmesso al procuratore della Repubblica presso il tribunale competente il quale, quando non ravvisa irregolarità, comunica agli avvocati il nullaosta.</a:t>
            </a:r>
          </a:p>
          <a:p>
            <a:pPr marL="0" indent="0">
              <a:buNone/>
            </a:pPr>
            <a:endParaRPr lang="it-IT" dirty="0" smtClean="0"/>
          </a:p>
          <a:p>
            <a:pPr marL="0" indent="0">
              <a:buNone/>
            </a:pPr>
            <a:r>
              <a:rPr lang="it-IT" dirty="0" smtClean="0"/>
              <a:t>In presenza di figli minori, di figli maggiorenni incapaci o portatori di handicap grave ovvero economicamente non autosufficienti, l'accordo raggiunto a seguito di convenzione di negoziazione assistita deve essere trasmesso entro il termine di dieci giorni al procuratore della Repubblica presso il tribunale competente, il quale, quando ritiene che l'accordo risponde all'interesse dei figli, lo autorizza. Quando ritiene che l'accordo non risponde all'interesse dei figli, il procuratore della Repubblica lo trasmette, entro cinque giorni, al presidente del tribunale, che fissa, entro i successivi trenta giorni, la comparizione delle parti e provvede senza ritardo.</a:t>
            </a:r>
          </a:p>
          <a:p>
            <a:pPr marL="0" indent="0">
              <a:buNone/>
            </a:pPr>
            <a:endParaRPr lang="it-IT" dirty="0"/>
          </a:p>
        </p:txBody>
      </p:sp>
    </p:spTree>
    <p:extLst>
      <p:ext uri="{BB962C8B-B14F-4D97-AF65-F5344CB8AC3E}">
        <p14:creationId xmlns:p14="http://schemas.microsoft.com/office/powerpoint/2010/main" xmlns="" val="4275670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346050"/>
          </a:xfrm>
        </p:spPr>
        <p:txBody>
          <a:bodyPr>
            <a:normAutofit fontScale="90000"/>
          </a:bodyPr>
          <a:lstStyle/>
          <a:p>
            <a:r>
              <a:rPr lang="it-IT" sz="1200" dirty="0" smtClean="0">
                <a:solidFill>
                  <a:prstClr val="black"/>
                </a:solidFill>
              </a:rPr>
              <a:t/>
            </a:r>
            <a:br>
              <a:rPr lang="it-IT" sz="1200" dirty="0" smtClean="0">
                <a:solidFill>
                  <a:prstClr val="black"/>
                </a:solidFill>
              </a:rPr>
            </a:br>
            <a:r>
              <a:rPr lang="it-IT" sz="1200" dirty="0">
                <a:solidFill>
                  <a:prstClr val="black"/>
                </a:solidFill>
              </a:rPr>
              <a:t/>
            </a:r>
            <a:br>
              <a:rPr lang="it-IT" sz="1200" dirty="0">
                <a:solidFill>
                  <a:prstClr val="black"/>
                </a:solidFill>
              </a:rPr>
            </a:br>
            <a:r>
              <a:rPr lang="it-IT" sz="1200" dirty="0" smtClean="0">
                <a:solidFill>
                  <a:prstClr val="black"/>
                </a:solidFill>
              </a:rPr>
              <a:t/>
            </a:r>
            <a:br>
              <a:rPr lang="it-IT" sz="1200" dirty="0" smtClean="0">
                <a:solidFill>
                  <a:prstClr val="black"/>
                </a:solidFill>
              </a:rPr>
            </a:br>
            <a:r>
              <a:rPr lang="it-IT" sz="1200" dirty="0" smtClean="0">
                <a:solidFill>
                  <a:prstClr val="black"/>
                </a:solidFill>
              </a:rPr>
              <a:t>ART</a:t>
            </a:r>
            <a:r>
              <a:rPr lang="it-IT" sz="1200" dirty="0">
                <a:solidFill>
                  <a:prstClr val="black"/>
                </a:solidFill>
              </a:rPr>
              <a:t>. 6  D.L. 132/2014 CONVERTITO CON MODIFICAZIONE L. 162/2014</a:t>
            </a:r>
            <a:br>
              <a:rPr lang="it-IT" sz="1200" dirty="0">
                <a:solidFill>
                  <a:prstClr val="black"/>
                </a:solidFill>
              </a:rPr>
            </a:br>
            <a:endParaRPr lang="it-IT" dirty="0"/>
          </a:p>
        </p:txBody>
      </p:sp>
      <p:sp>
        <p:nvSpPr>
          <p:cNvPr id="3" name="Segnaposto contenuto 2"/>
          <p:cNvSpPr>
            <a:spLocks noGrp="1"/>
          </p:cNvSpPr>
          <p:nvPr>
            <p:ph idx="1"/>
          </p:nvPr>
        </p:nvSpPr>
        <p:spPr>
          <a:xfrm>
            <a:off x="457200" y="548680"/>
            <a:ext cx="8229600" cy="5760640"/>
          </a:xfrm>
        </p:spPr>
        <p:txBody>
          <a:bodyPr>
            <a:normAutofit fontScale="55000" lnSpcReduction="20000"/>
          </a:bodyPr>
          <a:lstStyle/>
          <a:p>
            <a:pPr marL="0" indent="0">
              <a:buNone/>
            </a:pPr>
            <a:endParaRPr lang="it-IT" dirty="0" smtClean="0"/>
          </a:p>
          <a:p>
            <a:pPr marL="0" indent="0">
              <a:buNone/>
            </a:pPr>
            <a:r>
              <a:rPr lang="it-IT" dirty="0" smtClean="0"/>
              <a:t>Il nulla-osta o l'autorizzazione del procuratore della repubblica comportano che l'accordo raggiunto a seguito della convenzione produce gli effetti e tiene luogo dei provvedimenti giudiziali che definiscono, i procedimenti di separazione personale, di cessazione degli effetti civili del matrimonio, di scioglimento del matrimonio e di modifica delle condizioni di separazione o di divorzio. Nell'accordo si da atto che gli avvocati hanno tentato di conciliare le parti e le hanno informate della possibilità di esperire la mediazione familiare e che gli avvocati hanno informato le parti dell'importanza per il minore di trascorrere tempi adeguati con ciascuno dei genitori. L'avvocato della parte è obbligato a trasmettere, entro il termine di dieci giorni, all'ufficiale dello stato civile del Comune in cui il matrimonio fu iscritto o trascritto, copia, autenticata dallo stesso, dell'accordo munito delle necessarie certificazioni (in particolare gli avvocati devono certificare l'autografia delle firme e la conformità dell'accordo alle norme imperative di ordine pubblico).</a:t>
            </a:r>
          </a:p>
          <a:p>
            <a:pPr marL="0" indent="0">
              <a:buNone/>
            </a:pPr>
            <a:endParaRPr lang="it-IT" dirty="0" smtClean="0"/>
          </a:p>
          <a:p>
            <a:pPr marL="0" indent="0">
              <a:buNone/>
            </a:pPr>
            <a:r>
              <a:rPr lang="it-IT" dirty="0" smtClean="0"/>
              <a:t>Ai sensi dell’art. 5 comma 3 del D.L. 12/09/2014 n. 132, come convertito in L. 10/11/2014 n. 162, se con l’accordo le parti concludono uno dei contratti o compiono uno degli atti soggetti a trascrizione, per procedere alla trascrizione dello stesso la sottoscrizione del processo verbale di accordo deve essere autenticata da un pubblico ufficiale a ciò autorizzato. All'avvocato che viola questo obbligo è applicata la sanzione amministrativa pecuniaria da euro 2.000 ad euro 10.000. Alla irrogazione della sanzione di cui al periodo che precede è competente il Comune in cui devono essere eseguite le annotazioni previste.</a:t>
            </a:r>
          </a:p>
          <a:p>
            <a:pPr marL="0" indent="0">
              <a:buNone/>
            </a:pPr>
            <a:endParaRPr lang="it-IT" dirty="0"/>
          </a:p>
        </p:txBody>
      </p:sp>
    </p:spTree>
    <p:extLst>
      <p:ext uri="{BB962C8B-B14F-4D97-AF65-F5344CB8AC3E}">
        <p14:creationId xmlns:p14="http://schemas.microsoft.com/office/powerpoint/2010/main" xmlns="" val="174391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DOVE RIVOLGERSI: </a:t>
            </a:r>
            <a:endParaRPr lang="it-IT" dirty="0"/>
          </a:p>
        </p:txBody>
      </p:sp>
      <p:sp>
        <p:nvSpPr>
          <p:cNvPr id="3" name="Segnaposto contenuto 2"/>
          <p:cNvSpPr>
            <a:spLocks noGrp="1"/>
          </p:cNvSpPr>
          <p:nvPr>
            <p:ph idx="1"/>
          </p:nvPr>
        </p:nvSpPr>
        <p:spPr>
          <a:xfrm>
            <a:off x="539552" y="1700808"/>
            <a:ext cx="8229600" cy="4785395"/>
          </a:xfrm>
        </p:spPr>
        <p:txBody>
          <a:bodyPr>
            <a:normAutofit fontScale="40000" lnSpcReduction="20000"/>
          </a:bodyPr>
          <a:lstStyle/>
          <a:p>
            <a:pPr marL="0" indent="0">
              <a:buNone/>
            </a:pPr>
            <a:r>
              <a:rPr lang="it-IT" sz="5000" b="1" dirty="0" smtClean="0"/>
              <a:t>COMUNE DI BASTIA UMBRA</a:t>
            </a:r>
          </a:p>
          <a:p>
            <a:pPr marL="0" indent="0">
              <a:buNone/>
            </a:pPr>
            <a:r>
              <a:rPr lang="it-IT" sz="4500" b="1" dirty="0" smtClean="0"/>
              <a:t>UFFICIO DELLO STATO CIVILE  </a:t>
            </a:r>
            <a:r>
              <a:rPr lang="it-IT" sz="4500" dirty="0" smtClean="0"/>
              <a:t>attualmente ubicato in Via Cesare Battisti n. 11</a:t>
            </a:r>
          </a:p>
          <a:p>
            <a:pPr marL="0" indent="0">
              <a:buNone/>
            </a:pPr>
            <a:r>
              <a:rPr lang="it-IT" sz="4500" dirty="0" smtClean="0"/>
              <a:t>Assessore Filiberto Franchi</a:t>
            </a:r>
          </a:p>
          <a:p>
            <a:pPr marL="0" indent="0">
              <a:buNone/>
            </a:pPr>
            <a:r>
              <a:rPr lang="it-IT" sz="4500" dirty="0" smtClean="0"/>
              <a:t>Responsabile del Servizio Dott.ssa Lorella Capezzali</a:t>
            </a:r>
          </a:p>
          <a:p>
            <a:pPr marL="0" indent="0">
              <a:buNone/>
            </a:pPr>
            <a:r>
              <a:rPr lang="it-IT" sz="4500" dirty="0" smtClean="0"/>
              <a:t>Gli orari di apertura :</a:t>
            </a:r>
          </a:p>
          <a:p>
            <a:r>
              <a:rPr lang="it-IT" sz="4500" dirty="0" smtClean="0"/>
              <a:t>Lunedì, mercoledì, giovedì, venerdì mattina dalle ore 9,30 alle ore 12,30</a:t>
            </a:r>
          </a:p>
          <a:p>
            <a:r>
              <a:rPr lang="it-IT" sz="4500" dirty="0" smtClean="0"/>
              <a:t>Il martedì pomeriggio dalle ore 15,30 alle ore 17,30</a:t>
            </a:r>
          </a:p>
          <a:p>
            <a:r>
              <a:rPr lang="it-IT" sz="4500" dirty="0" smtClean="0"/>
              <a:t>Il Sabato mattina solo su appuntamento </a:t>
            </a:r>
          </a:p>
          <a:p>
            <a:pPr marL="0" indent="0">
              <a:buNone/>
            </a:pPr>
            <a:r>
              <a:rPr lang="it-IT" sz="4500" dirty="0" smtClean="0"/>
              <a:t>Nei mesi di Luglio e Agosto il sabato l’ufficio rimarrà chiuso e sarà invece aperto anche il martedì mattina dalle ore 9,30 alle ore 12,30.</a:t>
            </a:r>
          </a:p>
          <a:p>
            <a:pPr marL="0" indent="0">
              <a:buNone/>
            </a:pPr>
            <a:endParaRPr lang="it-IT" sz="4500" dirty="0" smtClean="0"/>
          </a:p>
          <a:p>
            <a:pPr marL="0" indent="0">
              <a:buNone/>
            </a:pPr>
            <a:r>
              <a:rPr lang="it-IT" sz="4500" dirty="0" smtClean="0"/>
              <a:t>Contatti: tel. 075 8018243 – fax 075 8018253    </a:t>
            </a:r>
          </a:p>
          <a:p>
            <a:pPr marL="0" indent="0">
              <a:buNone/>
            </a:pPr>
            <a:endParaRPr lang="it-IT" sz="4500" dirty="0" smtClean="0"/>
          </a:p>
          <a:p>
            <a:pPr marL="0" indent="0">
              <a:buNone/>
            </a:pPr>
            <a:r>
              <a:rPr lang="it-IT" sz="4500" dirty="0" smtClean="0"/>
              <a:t>indirizzi e mail :</a:t>
            </a:r>
          </a:p>
          <a:p>
            <a:pPr marL="0" indent="0">
              <a:buNone/>
            </a:pPr>
            <a:r>
              <a:rPr lang="it-IT" sz="4500" dirty="0" smtClean="0"/>
              <a:t>servizidemografici@comune.bastia.pg.it  </a:t>
            </a:r>
          </a:p>
          <a:p>
            <a:pPr marL="0" indent="0">
              <a:buNone/>
            </a:pPr>
            <a:r>
              <a:rPr lang="it-IT" sz="4500" dirty="0" smtClean="0"/>
              <a:t>comune.bastiaumbra@postacert.umbria.it</a:t>
            </a:r>
          </a:p>
          <a:p>
            <a:pPr marL="0" indent="0">
              <a:buNone/>
            </a:pPr>
            <a:endParaRPr lang="it-IT" dirty="0"/>
          </a:p>
        </p:txBody>
      </p:sp>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71600" y="205443"/>
            <a:ext cx="1066800" cy="14017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074452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l"/>
            <a:r>
              <a:rPr lang="it-IT" sz="2000" b="1" dirty="0"/>
              <a:t>ANUSCA organizza, con il Patrocinio dell’ANCI Umbria e dei Comuni di PERUGIA e BASTIA </a:t>
            </a:r>
            <a:r>
              <a:rPr lang="it-IT" sz="2000" b="1" dirty="0" smtClean="0"/>
              <a:t>UMBRA, una </a:t>
            </a:r>
            <a:r>
              <a:rPr lang="it-IT" sz="2000" b="1" dirty="0"/>
              <a:t>Giornata di </a:t>
            </a:r>
            <a:r>
              <a:rPr lang="it-IT" sz="2000" b="1" dirty="0" smtClean="0"/>
              <a:t>Studio rivolta </a:t>
            </a:r>
            <a:r>
              <a:rPr lang="it-IT" sz="2000" b="1" dirty="0"/>
              <a:t>agli operatori dei Servizi Demografici della provincia su </a:t>
            </a:r>
            <a:r>
              <a:rPr lang="it-IT" sz="2000" b="1" dirty="0" smtClean="0"/>
              <a:t>:</a:t>
            </a:r>
            <a:endParaRPr lang="it-IT" sz="2000" b="1" dirty="0"/>
          </a:p>
        </p:txBody>
      </p:sp>
      <p:sp>
        <p:nvSpPr>
          <p:cNvPr id="3" name="Segnaposto contenuto 2"/>
          <p:cNvSpPr>
            <a:spLocks noGrp="1"/>
          </p:cNvSpPr>
          <p:nvPr>
            <p:ph idx="1"/>
          </p:nvPr>
        </p:nvSpPr>
        <p:spPr/>
        <p:txBody>
          <a:bodyPr>
            <a:normAutofit/>
          </a:bodyPr>
          <a:lstStyle/>
          <a:p>
            <a:pPr marL="0" indent="0" algn="ctr">
              <a:buNone/>
            </a:pPr>
            <a:r>
              <a:rPr lang="it-IT" sz="2800" b="1" i="1" dirty="0">
                <a:solidFill>
                  <a:srgbClr val="0070C1"/>
                </a:solidFill>
                <a:latin typeface="Calibri,BoldItalic"/>
              </a:rPr>
              <a:t>“SEPARAZIONE E DIVORZIO TRA AVVOCATI </a:t>
            </a:r>
            <a:endParaRPr lang="it-IT" sz="2800" b="1" i="1" dirty="0" smtClean="0">
              <a:solidFill>
                <a:srgbClr val="0070C1"/>
              </a:solidFill>
              <a:latin typeface="Calibri,BoldItalic"/>
            </a:endParaRPr>
          </a:p>
          <a:p>
            <a:pPr marL="0" indent="0" algn="ctr">
              <a:buNone/>
            </a:pPr>
            <a:r>
              <a:rPr lang="it-IT" sz="2800" b="1" i="1" dirty="0" smtClean="0">
                <a:solidFill>
                  <a:srgbClr val="0070C1"/>
                </a:solidFill>
                <a:latin typeface="Calibri,BoldItalic"/>
              </a:rPr>
              <a:t>E </a:t>
            </a:r>
            <a:r>
              <a:rPr lang="it-IT" sz="2800" b="1" i="1" dirty="0">
                <a:solidFill>
                  <a:srgbClr val="0070C1"/>
                </a:solidFill>
                <a:latin typeface="Calibri,BoldItalic"/>
              </a:rPr>
              <a:t>UFFICIALI DI STATO CIVILE”</a:t>
            </a:r>
          </a:p>
          <a:p>
            <a:pPr marL="0" indent="0" algn="ctr">
              <a:buNone/>
            </a:pPr>
            <a:endParaRPr lang="it-IT" sz="2000" b="1" dirty="0" smtClean="0">
              <a:solidFill>
                <a:srgbClr val="000000"/>
              </a:solidFill>
              <a:latin typeface="Calibri,Bold"/>
            </a:endParaRPr>
          </a:p>
          <a:p>
            <a:pPr marL="0" indent="0" algn="ctr">
              <a:buNone/>
            </a:pPr>
            <a:r>
              <a:rPr lang="it-IT" sz="3600" b="1" dirty="0" smtClean="0">
                <a:solidFill>
                  <a:srgbClr val="000000"/>
                </a:solidFill>
                <a:latin typeface="Calibri,Bold"/>
              </a:rPr>
              <a:t>PERUGIA</a:t>
            </a:r>
          </a:p>
          <a:p>
            <a:pPr marL="0" indent="0" algn="ctr">
              <a:buNone/>
            </a:pPr>
            <a:endParaRPr lang="it-IT" sz="2000" b="1" dirty="0">
              <a:solidFill>
                <a:srgbClr val="000000"/>
              </a:solidFill>
              <a:latin typeface="Calibri,Bold"/>
            </a:endParaRPr>
          </a:p>
          <a:p>
            <a:pPr marL="0" indent="0" algn="ctr">
              <a:buNone/>
            </a:pPr>
            <a:r>
              <a:rPr lang="it-IT" sz="3600" b="1" dirty="0">
                <a:solidFill>
                  <a:srgbClr val="000000"/>
                </a:solidFill>
                <a:latin typeface="Calibri,Bold"/>
              </a:rPr>
              <a:t>Lunedì 2 Febbraio 2015</a:t>
            </a:r>
          </a:p>
          <a:p>
            <a:pPr marL="0" indent="0" algn="ctr">
              <a:buNone/>
            </a:pPr>
            <a:r>
              <a:rPr lang="it-IT" sz="3600" b="1" dirty="0">
                <a:solidFill>
                  <a:srgbClr val="000000"/>
                </a:solidFill>
                <a:latin typeface="Calibri,Bold"/>
              </a:rPr>
              <a:t>Palazzo dei Priori - “Sala dei Notari”</a:t>
            </a:r>
          </a:p>
          <a:p>
            <a:pPr marL="0" indent="0" algn="ctr">
              <a:buNone/>
            </a:pPr>
            <a:r>
              <a:rPr lang="it-IT" sz="3600" b="1" dirty="0">
                <a:solidFill>
                  <a:srgbClr val="000000"/>
                </a:solidFill>
                <a:latin typeface="Calibri,Bold"/>
              </a:rPr>
              <a:t>Piazza IV Novembre</a:t>
            </a:r>
            <a:endParaRPr lang="it-IT" sz="3600" dirty="0"/>
          </a:p>
        </p:txBody>
      </p:sp>
    </p:spTree>
    <p:extLst>
      <p:ext uri="{BB962C8B-B14F-4D97-AF65-F5344CB8AC3E}">
        <p14:creationId xmlns:p14="http://schemas.microsoft.com/office/powerpoint/2010/main" xmlns="" val="237527877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1025</Words>
  <Application>Microsoft Office PowerPoint</Application>
  <PresentationFormat>Presentazione su schermo (4:3)</PresentationFormat>
  <Paragraphs>61</Paragraphs>
  <Slides>8</Slides>
  <Notes>8</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Tema di Office</vt:lpstr>
      <vt:lpstr>  Separazioni e divorzi davanti all'Ufficiale di Stato Civile del Comune di Bastia Umbra</vt:lpstr>
      <vt:lpstr> ART. 12 D.L. 132/2014 CONVERTITO CON MODIFICAZIONE L. 162/2014</vt:lpstr>
      <vt:lpstr>ART. 12 D.L. 132/2014 CONVERTITO CON MODIFICAZIONE L. 162/2014</vt:lpstr>
      <vt:lpstr>    </vt:lpstr>
      <vt:lpstr>    ART. 6  D.L. 132/2014 CONVERTITO CON MODIFICAZIONE L. 162/2014 </vt:lpstr>
      <vt:lpstr>   ART. 6  D.L. 132/2014 CONVERTITO CON MODIFICAZIONE L. 162/2014 </vt:lpstr>
      <vt:lpstr>DOVE RIVOLGERSI: </vt:lpstr>
      <vt:lpstr>ANUSCA organizza, con il Patrocinio dell’ANCI Umbria e dei Comuni di PERUGIA e BASTIA UMBRA, una Giornata di Studio rivolta agli operatori dei Servizi Demografici della provincia su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Separazioni e divorzi davanti all'Ufficiale di Stato Civile del Comune di Bastia Umbra</dc:title>
  <dc:creator>Capezzali Lorella</dc:creator>
  <cp:lastModifiedBy>.</cp:lastModifiedBy>
  <cp:revision>12</cp:revision>
  <dcterms:created xsi:type="dcterms:W3CDTF">2015-01-20T16:06:23Z</dcterms:created>
  <dcterms:modified xsi:type="dcterms:W3CDTF">2015-01-29T15:02:34Z</dcterms:modified>
</cp:coreProperties>
</file>